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Anton"/>
      <p:regular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Didact Gothic"/>
      <p:regular r:id="rId75"/>
    </p:embeddedFont>
    <p:embeddedFont>
      <p:font typeface="Helvetica Neue"/>
      <p:regular r:id="rId76"/>
      <p:bold r:id="rId77"/>
      <p:italic r:id="rId78"/>
      <p:boldItalic r:id="rId79"/>
    </p:embeddedFont>
    <p:embeddedFont>
      <p:font typeface="Helvetica Neue Light"/>
      <p:regular r:id="rId80"/>
      <p:bold r:id="rId81"/>
      <p:italic r:id="rId82"/>
      <p:boldItalic r:id="rId83"/>
    </p:embeddedFont>
    <p:embeddedFont>
      <p:font typeface="Roboto Mon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85D160-CA26-40C8-9873-B6DCB62E0FA1}">
  <a:tblStyle styleId="{3E85D160-CA26-40C8-9873-B6DCB62E0FA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regular.fntdata"/><Relationship Id="rId83" Type="http://schemas.openxmlformats.org/officeDocument/2006/relationships/font" Target="fonts/HelveticaNeueLight-boldItalic.fntdata"/><Relationship Id="rId42" Type="http://schemas.openxmlformats.org/officeDocument/2006/relationships/slide" Target="slides/slide36.xml"/><Relationship Id="rId86" Type="http://schemas.openxmlformats.org/officeDocument/2006/relationships/font" Target="fonts/RobotoMono-italic.fntdata"/><Relationship Id="rId41" Type="http://schemas.openxmlformats.org/officeDocument/2006/relationships/slide" Target="slides/slide35.xml"/><Relationship Id="rId85" Type="http://schemas.openxmlformats.org/officeDocument/2006/relationships/font" Target="fonts/RobotoMono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RobotoMono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Light-regular.fntdata"/><Relationship Id="rId82" Type="http://schemas.openxmlformats.org/officeDocument/2006/relationships/font" Target="fonts/HelveticaNeueLight-italic.fntdata"/><Relationship Id="rId81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DidactGothic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6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29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8.xml"/><Relationship Id="rId78" Type="http://schemas.openxmlformats.org/officeDocument/2006/relationships/font" Target="fonts/HelveticaNeue-italic.fntdata"/><Relationship Id="rId71" Type="http://schemas.openxmlformats.org/officeDocument/2006/relationships/font" Target="fonts/Lato-regular.fntdata"/><Relationship Id="rId70" Type="http://schemas.openxmlformats.org/officeDocument/2006/relationships/font" Target="fonts/Anton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d1b2ccb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06d1b2cc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6d1b2ccb6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06d1b2cc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d1b2ccb6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06d1b2cc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6d1b2ccb6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06d1b2ccb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d1b2ccb6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06d1b2ccb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d1b2ccb6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06d1b2ccb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6d1b2ccb6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06d1b2ccb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7ce9923b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07ce9923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d1b2ccb6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06d1b2ccb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6d1b2ccb6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06d1b2ccb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d1b2ccb6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06d1b2ccb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d1b2cc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06d1b2cc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6d1b2ccb6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06d1b2ccb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d1b2ccb6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06d1b2ccb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ce9923ba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07ce9923b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7ce9923ba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07ce9923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6d1b2ccb6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06d1b2cc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6d1b2ccb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06d1b2ccb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6d1b2ccb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06d1b2ccb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6d1b2ccb6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6d1b2ccb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6d1b2ccb6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06d1b2ccb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6d1b2ccb6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06d1b2ccb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7ce9923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07ce9923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6d1b2ccb6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06d1b2ccb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6d1b2ccb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06d1b2ccb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6d1b2ccb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06d1b2ccb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d1b2ccb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06d1b2ccb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6d1b2ccb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06d1b2ccb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d1b2ccb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06d1b2ccb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6d1b2ccb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06d1b2ccb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6d1b2ccb6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06d1b2ccb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6d1b2ccb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06d1b2ccb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6d1b2ccb6_0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06d1b2ccb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d1b2cc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06d1b2cc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6d1b2ccb6_0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06d1b2ccb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0820ee77d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0820ee77d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d1b2ccb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06d1b2ccb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9503335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89503335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9503335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189503335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6d1b2ccb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06d1b2ccb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6d1b2ccb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06d1b2ccb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6d1b2ccb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06d1b2ccb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6d1b2ccb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106d1b2ccb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895033354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895033354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d1b2cc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06d1b2cc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6d1b2ccb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106d1b2ccb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6d1b2ccb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06d1b2ccb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6d1b2ccb6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06d1b2ccb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6d1b2ccb6_0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06d1b2ccb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6d1b2ccb6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06d1b2ccb6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6d1b2ccb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106d1b2ccb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6d1b2ccb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06d1b2ccb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6d1b2ccb6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106d1b2ccb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6d1b2ccb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106d1b2ccb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6d1b2ccb6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06d1b2ccb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d1b2ccb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06d1b2ccb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6d1b2ccb6_0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106d1b2ccb6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6d1b2ccb6_0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06d1b2ccb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6d1b2ccb6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06d1b2ccb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6d1b2ccb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06d1b2ccb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6d1b2ccb6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06d1b2ccb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d1b2ccb6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06d1b2ccb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6d1b2ccb6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6d1b2ccb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spreadsheets/d/1KjNM0D5ilhYsnpJZloiqMWID5ry_VZdjhIk8kOpeAIQ/edit?usp=share_lin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document/d/1F8Cn5PCjpjLUD4cSkluebX796gLfAcQZ/edit?usp=sharing&amp;ouid=112376807564584144568&amp;rtpof=true&amp;sd=true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hyperlink" Target="https://docs.google.com/document/d/1F8Cn5PCjpjLUD4cSkluebX796gLfAcQZ/edit?usp=sharing&amp;ouid=112376807564584144568&amp;rtpof=true&amp;sd=tru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slide" Target="/ppt/slides/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campusmvp.es/recursos/post/buenas-razones-para-aprender-sql.aspx" TargetMode="External"/><Relationship Id="rId4" Type="http://schemas.openxmlformats.org/officeDocument/2006/relationships/hyperlink" Target="https://revistabyte.es/comparativa/comparativa-bases-de-datos-2020/" TargetMode="External"/><Relationship Id="rId5" Type="http://schemas.openxmlformats.org/officeDocument/2006/relationships/hyperlink" Target="https://www.w3schools.com/sql/exercise.asp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60.png"/><Relationship Id="rId8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F8Cn5PCjpjLUD4cSkluebX796gLfAcQZ/edit?usp=sharing&amp;ouid=112376807564584144568&amp;rtpof=true&amp;sd=true" TargetMode="External"/><Relationship Id="rId4" Type="http://schemas.openxmlformats.org/officeDocument/2006/relationships/hyperlink" Target="https://docs.google.com/document/d/1BZ5IdNg4BjlBlgcsaTCN2hkYTc4lN9rsm5gOlyFT3ko/edit?usp=sharing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/>
        </p:nvSpPr>
        <p:spPr>
          <a:xfrm>
            <a:off x="1830900" y="203377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LENGUAJE SQL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AR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03. </a:t>
            </a:r>
            <a:r>
              <a:rPr b="0" i="0" lang="es-AR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SQL 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/>
        </p:nvSpPr>
        <p:spPr>
          <a:xfrm>
            <a:off x="2187450" y="19248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EL LENGUAJE SQL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1329775" y="286350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856950" y="1066925"/>
            <a:ext cx="7897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i="0" lang="es-AR" sz="1800" u="none" cap="none" strike="noStrike">
                <a:solidFill>
                  <a:srgbClr val="1E1E1E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lenguaje de consultas estructuradas</a:t>
            </a:r>
            <a:r>
              <a:rPr lang="es-AR" sz="1800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r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esponde a las siglas en inglés </a:t>
            </a:r>
            <a:r>
              <a:rPr b="1" i="1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Structured Query Language.</a:t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856950" y="2129913"/>
            <a:ext cx="7897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 acceder y manipular bases de datos.</a:t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856950" y="3192900"/>
            <a:ext cx="7897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popular por su facilidad de uso y efectividad para convertir grandes volúmenes de datos en información útil.</a:t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00" y="215875"/>
            <a:ext cx="851050" cy="8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1263900" y="286350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PODEMOS HACER?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337425" y="1066925"/>
            <a:ext cx="5108100" cy="3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consultas para </a:t>
            </a:r>
            <a:r>
              <a:rPr lang="es-AR" sz="1800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ecuperar</a:t>
            </a:r>
            <a:r>
              <a:rPr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datos. </a:t>
            </a:r>
            <a:endParaRPr b="0" i="0" sz="1800" u="none" cap="none" strike="noStrike">
              <a:solidFill>
                <a:srgbClr val="1E1E1E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Insertar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-AR" sz="1800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modificar 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eliminar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registros.</a:t>
            </a:r>
            <a:endParaRPr b="0" i="0" sz="1800" u="none" cap="none" strike="noStrike">
              <a:solidFill>
                <a:srgbClr val="1E1E1E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bases de datos, </a:t>
            </a:r>
            <a:r>
              <a:rPr lang="es-AR" sz="1800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tablas</a:t>
            </a:r>
            <a:r>
              <a:rPr lang="es-AR" sz="1800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lang="es-AR" sz="1800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vistas</a:t>
            </a:r>
            <a:r>
              <a:rPr lang="es-AR" sz="1800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0" sz="1800" u="none" cap="none" strike="noStrike">
              <a:solidFill>
                <a:srgbClr val="1E1E1E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Establecer </a:t>
            </a: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permisos en tablas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b="0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i="0" lang="es-AR" sz="18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vistas.</a:t>
            </a:r>
            <a:r>
              <a:rPr b="0" i="0" lang="es-AR" sz="2000" u="none" cap="none" strike="noStrike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1E1E1E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9900" y="1261526"/>
            <a:ext cx="3470790" cy="262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00" y="215875"/>
            <a:ext cx="851050" cy="8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CEFAB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1065450" y="1617717"/>
            <a:ext cx="7013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b="1" i="0" lang="es-AR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b="0" i="0" lang="es-AR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sobre la </a:t>
            </a:r>
            <a:r>
              <a:rPr lang="es-AR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DB </a:t>
            </a:r>
            <a:r>
              <a:rPr b="1" i="0" lang="es-AR" sz="2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absolutamente</a:t>
            </a:r>
            <a:r>
              <a:rPr b="0" i="0" lang="es-AR" sz="22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AR" sz="2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 tipo de </a:t>
            </a:r>
            <a:r>
              <a:rPr b="1" lang="es-AR" sz="2200" u="sng">
                <a:latin typeface="Helvetica Neue"/>
                <a:ea typeface="Helvetica Neue"/>
                <a:cs typeface="Helvetica Neue"/>
                <a:sym typeface="Helvetica Neue"/>
              </a:rPr>
              <a:t>operaciones</a:t>
            </a:r>
            <a:r>
              <a:rPr b="0" i="0" lang="es-AR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utilizando sentencias SQL.</a:t>
            </a:r>
            <a:endParaRPr b="0" i="1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1125" y="170575"/>
            <a:ext cx="710100" cy="7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3508825" y="566300"/>
            <a:ext cx="2557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2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 RESUMEN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065450" y="2741900"/>
            <a:ext cx="70131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 una sentencia para todo</a:t>
            </a:r>
            <a:r>
              <a:rPr b="0" i="0" lang="es-AR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mencionado en la diapositiva anterior y más también. </a:t>
            </a:r>
            <a:r>
              <a:rPr b="1" lang="es-AR" sz="22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1" i="0" lang="es-AR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iremos viendo en detalle</a:t>
            </a:r>
            <a:r>
              <a:rPr b="0" i="0" lang="es-AR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lo largo del curso.</a:t>
            </a:r>
            <a:endParaRPr b="0" i="1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/>
        </p:nvSpPr>
        <p:spPr>
          <a:xfrm>
            <a:off x="1015761" y="203744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SENTENCIAS</a:t>
            </a:r>
            <a:r>
              <a:rPr i="1" lang="es-AR" sz="3600">
                <a:latin typeface="Anton"/>
                <a:ea typeface="Anton"/>
                <a:cs typeface="Anton"/>
                <a:sym typeface="Anton"/>
              </a:rPr>
              <a:t>/</a:t>
            </a: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COMANDOS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590700" y="1515150"/>
            <a:ext cx="79626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22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concretar la comunicación entre nosotros y las bases de datos, utilizamos </a:t>
            </a:r>
            <a:r>
              <a:rPr b="1" i="0" lang="es-AR" sz="22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sentencias</a:t>
            </a:r>
            <a:r>
              <a:rPr b="0" i="0" lang="es-AR" sz="22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SQL.</a:t>
            </a:r>
            <a:endParaRPr b="0" i="1" sz="22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600" y="41910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590700" y="2699000"/>
            <a:ext cx="79626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22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s-AR" sz="22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-AR" sz="22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igual que prácticamente todo lenguaje de programación o ejecución de scripts</a:t>
            </a:r>
            <a:r>
              <a:rPr lang="es-AR" sz="22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AR" sz="2200" u="sng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 sintaxis es en inglés</a:t>
            </a:r>
            <a:r>
              <a:rPr b="0" i="0" lang="es-AR" sz="22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así que, ten presente esto para practicarlo y/o comenzar a dominarlo mejor.</a:t>
            </a:r>
            <a:endParaRPr b="0" i="1" sz="22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590700" y="1515150"/>
            <a:ext cx="7962600" cy="29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quieren trabajar con Data o 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el ingles es fundamental para ser un buen profesional. En el caso de SQL, la escritura de los comandos tienen muchas palabras en 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inglés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Conocerlas facilita 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trabajo! </a:t>
            </a:r>
            <a:endParaRPr sz="17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medida que avancen las clases, iremos completando este </a:t>
            </a:r>
            <a:r>
              <a:rPr lang="es-AR" sz="1700" u="sng">
                <a:solidFill>
                  <a:schemeClr val="hlink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glosario de comandos</a:t>
            </a: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 su traducción al español, para que sirve el comando y un ejemplo corto. </a:t>
            </a:r>
            <a:endParaRPr sz="17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7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creen que algún comando debería ser agregado, no duden en avisarnos!</a:t>
            </a:r>
            <a:endParaRPr sz="17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533025" y="566300"/>
            <a:ext cx="50349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AR" sz="3200">
                <a:latin typeface="Anton"/>
                <a:ea typeface="Anton"/>
                <a:cs typeface="Anton"/>
                <a:sym typeface="Anton"/>
              </a:rPr>
              <a:t> BUEN PROFESIONAL = </a:t>
            </a:r>
            <a:r>
              <a:rPr i="1" lang="es-AR" sz="3200">
                <a:latin typeface="Anton"/>
                <a:ea typeface="Anton"/>
                <a:cs typeface="Anton"/>
                <a:sym typeface="Anton"/>
              </a:rPr>
              <a:t>INGLÉS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501675" y="1291075"/>
            <a:ext cx="55197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sentencias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b="0" i="1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denominadas comandos o cláusulas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), son las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palabras reservadas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ejecutar acciones sobre la base de datos.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621975" y="356825"/>
            <a:ext cx="30576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SON?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4750" y="1291075"/>
            <a:ext cx="2969875" cy="28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501675" y="2727500"/>
            <a:ext cx="52791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escribir las instrucciones en un editor, con texto predictivo, veremos que </a:t>
            </a:r>
            <a:r>
              <a:rPr b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las sentencias adquieren un color distinto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resto.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>
            <a:off x="75" y="0"/>
            <a:ext cx="3200400" cy="2952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205750" y="1022100"/>
            <a:ext cx="27888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26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OTRA FORMA DE PENSARLO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428575" y="1022100"/>
            <a:ext cx="54837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las sentencias podemos recuperar y operar sobre ciertos registros, incluso estableciendo condiciones según sus características.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buen ejemplo es el juego “</a:t>
            </a:r>
            <a:r>
              <a:rPr b="0" i="1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Adivina Quién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”, en el cual vamos “</a:t>
            </a:r>
            <a:r>
              <a:rPr b="0" i="1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consultando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 personajes de acuerdo a sus características.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04577"/>
            <a:ext cx="3200300" cy="22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1015761" y="203744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575" y="47281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/>
        </p:nvSpPr>
        <p:spPr>
          <a:xfrm>
            <a:off x="1565700" y="1487875"/>
            <a:ext cx="60126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sintaxis es el </a:t>
            </a:r>
            <a:r>
              <a:rPr b="1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conjunto de reglas</a:t>
            </a:r>
            <a:r>
              <a:rPr b="0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 deben seguirse</a:t>
            </a:r>
            <a:r>
              <a:rPr b="0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escribir el código </a:t>
            </a:r>
            <a:r>
              <a:rPr lang="es-AR" sz="21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SQL;</a:t>
            </a:r>
            <a:r>
              <a:rPr b="0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considerarse como </a:t>
            </a:r>
            <a:r>
              <a:rPr b="1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correctas</a:t>
            </a:r>
            <a:r>
              <a:rPr b="0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así </a:t>
            </a:r>
            <a:r>
              <a:rPr b="1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completar la ejecución </a:t>
            </a:r>
            <a:r>
              <a:rPr b="0" i="0" lang="es-AR" sz="21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exitosamente.</a:t>
            </a:r>
            <a:endParaRPr b="0" i="0" sz="2100" u="none" cap="none" strike="noStrike">
              <a:solidFill>
                <a:srgbClr val="1E1E1E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75" y="509225"/>
            <a:ext cx="9144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 sintaxis SQL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7275" y="209750"/>
            <a:ext cx="803500" cy="8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/>
        </p:nvSpPr>
        <p:spPr>
          <a:xfrm>
            <a:off x="394800" y="870750"/>
            <a:ext cx="83544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operaciones en SQL siguen una </a:t>
            </a:r>
            <a:r>
              <a:rPr b="1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b="0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b="1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describe </a:t>
            </a:r>
            <a:r>
              <a:rPr b="0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b="0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deseamos </a:t>
            </a:r>
            <a:r>
              <a:rPr b="1" i="0" lang="es-AR" sz="17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b="0" i="0" lang="es-A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Si bien encontraremos consultas muy sencillas y otras más complejas, existen algunos elementos que aparecen con mayor frecuencia:</a:t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575" y="47281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621975" y="207850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Sintaxis básica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842275" y="2211050"/>
            <a:ext cx="71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r>
              <a:rPr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(keyword)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crear, seleccionar, insertar, actualizar, eliminar, etc.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842275" y="2657438"/>
            <a:ext cx="710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Porción donde operaremos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puede ser uno o más campos, una o más tablas, o un asterisco (*) para todas.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842275" y="3404850"/>
            <a:ext cx="710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Tabla/s a la cual/es queremos acceder</a:t>
            </a:r>
            <a:r>
              <a:rPr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identificamos escribiendo el/los nombre/s.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842275" y="4133825"/>
            <a:ext cx="710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Condiciones</a:t>
            </a:r>
            <a:r>
              <a:rPr lang="es-AR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podemos establecer criterios para operar sólo sobre los registros que los cumplan.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291400" y="2211050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291400" y="2657450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291400" y="3395638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291400" y="4133850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382475" y="1208350"/>
            <a:ext cx="8516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ahora pongamos el foco en la estructura; a continuación veremos cada palabra en detalle.</a:t>
            </a:r>
            <a:endParaRPr b="0" i="1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1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consultar determinados campos de una tabla:</a:t>
            </a:r>
            <a:endParaRPr i="1"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382475" y="356825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VEAMOS ALGUNOS EJEMPLOS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850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382475" y="2165775"/>
            <a:ext cx="61215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FF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-AR" sz="1800">
                <a:solidFill>
                  <a:srgbClr val="1E1E1E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id_class, description </a:t>
            </a:r>
            <a:endParaRPr sz="1800">
              <a:solidFill>
                <a:srgbClr val="1E1E1E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FF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s-AR" sz="1800">
                <a:solidFill>
                  <a:srgbClr val="1E1E1E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class;</a:t>
            </a:r>
            <a:endParaRPr sz="1800">
              <a:solidFill>
                <a:srgbClr val="1E1E1E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1E1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9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Consulta en formato de oración:</a:t>
            </a:r>
            <a:endParaRPr b="1" sz="1900">
              <a:solidFill>
                <a:srgbClr val="1E1E1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SELECCIONAR LAS COLUMNAS</a:t>
            </a:r>
            <a:r>
              <a:rPr lang="es-AR" sz="15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id_class </a:t>
            </a:r>
            <a:r>
              <a:rPr lang="es-AR" sz="15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s-AR" sz="15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description </a:t>
            </a:r>
            <a:endParaRPr sz="1500">
              <a:solidFill>
                <a:srgbClr val="1E1E1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 LA TABLA</a:t>
            </a:r>
            <a:r>
              <a:rPr lang="es-AR" sz="15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class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750" y="2423650"/>
            <a:ext cx="1818575" cy="207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382475" y="1208350"/>
            <a:ext cx="8516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ahora pongamos el foco en la estructura; a continuación veremos cada palabra en detalle.</a:t>
            </a:r>
            <a:endParaRPr b="0" i="1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1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consultar todos los campos de una tabla:</a:t>
            </a:r>
            <a:endParaRPr i="1"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382475" y="356825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VEAMOS ALGUNOS EJEMPLOS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850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382475" y="2165775"/>
            <a:ext cx="61215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FF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-AR" sz="1800">
                <a:solidFill>
                  <a:srgbClr val="1E1E1E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endParaRPr sz="1800">
              <a:solidFill>
                <a:srgbClr val="1E1E1E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rgbClr val="0000FF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s-AR" sz="1800">
                <a:solidFill>
                  <a:srgbClr val="1E1E1E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class;</a:t>
            </a:r>
            <a:endParaRPr sz="1800">
              <a:solidFill>
                <a:srgbClr val="1E1E1E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E1E1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9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Consulta en formato de oración:</a:t>
            </a:r>
            <a:endParaRPr b="1" sz="1900">
              <a:solidFill>
                <a:srgbClr val="1E1E1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SELECCIONAR </a:t>
            </a:r>
            <a:r>
              <a:rPr lang="es-A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todas </a:t>
            </a:r>
            <a:r>
              <a:rPr lang="es-AR" sz="15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LAS COLUMNAS</a:t>
            </a:r>
            <a:r>
              <a:rPr lang="es-AR" sz="15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solidFill>
                <a:srgbClr val="1E1E1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 LA TABLA</a:t>
            </a:r>
            <a:r>
              <a:rPr lang="es-AR" sz="1500">
                <a:solidFill>
                  <a:srgbClr val="1E1E1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class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698" y="2499850"/>
            <a:ext cx="2401227" cy="20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382475" y="1213613"/>
            <a:ext cx="85161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sentencias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sensibles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las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mayúsculas y minúsculas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obstante, es importante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respetarlas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colocar el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campo o tabla.</a:t>
            </a:r>
            <a:endParaRPr b="0" i="0" sz="1800" u="none" cap="none" strike="noStrike">
              <a:solidFill>
                <a:srgbClr val="1E1E1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382475" y="356825"/>
            <a:ext cx="7580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ALGUNAS ACLARACIONES SOBRE LA SINTAXIS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3000" y="201850"/>
            <a:ext cx="753075" cy="7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391200" y="2541475"/>
            <a:ext cx="8361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sistema de bases de datos tiene sus particularidades sintácticas.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si conocemos la base de SQL podremos adaptarnos sin dificultades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391200" y="3778750"/>
            <a:ext cx="83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consulta finaliza con punto y coma (;) </a:t>
            </a:r>
            <a:endParaRPr sz="1800">
              <a:highlight>
                <a:srgbClr val="3CEFA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CONSULTA DE SELECCIÓN   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USO DE SELECT - FROM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4572000" y="356825"/>
            <a:ext cx="4182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sentencia </a:t>
            </a:r>
            <a:r>
              <a:rPr i="1" lang="es-AR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como lo indica su nombre,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seleccionar información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extraer y gracias a esto visualizar el resultado.</a:t>
            </a:r>
            <a:endParaRPr b="0" i="0" sz="18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8" name="Google Shape;358;p40"/>
          <p:cNvGrpSpPr/>
          <p:nvPr/>
        </p:nvGrpSpPr>
        <p:grpSpPr>
          <a:xfrm>
            <a:off x="75" y="0"/>
            <a:ext cx="3990000" cy="5143500"/>
            <a:chOff x="75" y="0"/>
            <a:chExt cx="3990000" cy="5143500"/>
          </a:xfrm>
        </p:grpSpPr>
        <p:sp>
          <p:nvSpPr>
            <p:cNvPr id="359" name="Google Shape;359;p40"/>
            <p:cNvSpPr/>
            <p:nvPr/>
          </p:nvSpPr>
          <p:spPr>
            <a:xfrm>
              <a:off x="75" y="0"/>
              <a:ext cx="3990000" cy="51435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0"/>
            <p:cNvSpPr txBox="1"/>
            <p:nvPr/>
          </p:nvSpPr>
          <p:spPr>
            <a:xfrm>
              <a:off x="104475" y="1069950"/>
              <a:ext cx="3781200" cy="30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Arial"/>
                <a:buNone/>
              </a:pPr>
              <a:r>
                <a:rPr b="1" i="0" lang="es-AR" sz="5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SELECT</a:t>
              </a:r>
              <a:r>
                <a:rPr b="0" i="0" lang="es-AR" sz="40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3400" u="none" cap="none" strike="noStrike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endParaRPr b="0" i="0" sz="34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Arial"/>
                <a:buNone/>
              </a:pPr>
              <a:r>
                <a:rPr b="1" i="0" lang="es-AR" sz="5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FROM</a:t>
              </a:r>
              <a:r>
                <a:rPr b="0" i="0" lang="es-AR" sz="40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3400" u="none" cap="none" strike="noStrike">
                  <a:solidFill>
                    <a:srgbClr val="999999"/>
                  </a:solidFill>
                  <a:latin typeface="Consolas"/>
                  <a:ea typeface="Consolas"/>
                  <a:cs typeface="Consolas"/>
                  <a:sym typeface="Consolas"/>
                </a:rPr>
                <a:t>(tabla)</a:t>
              </a:r>
              <a:endParaRPr b="0" i="0" sz="3400" u="none" cap="none" strike="noStrik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61" name="Google Shape;361;p40"/>
          <p:cNvSpPr txBox="1"/>
          <p:nvPr/>
        </p:nvSpPr>
        <p:spPr>
          <a:xfrm>
            <a:off x="4601100" y="2450175"/>
            <a:ext cx="41535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cláusula </a:t>
            </a:r>
            <a:r>
              <a:rPr b="1"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complementa al </a:t>
            </a:r>
            <a:r>
              <a:rPr i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Esta </a:t>
            </a: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 la/s </a:t>
            </a:r>
            <a:r>
              <a:rPr b="1"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tabla/s desde la/s cual/es se va a extraer</a:t>
            </a: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información.</a:t>
            </a:r>
            <a:endParaRPr>
              <a:highlight>
                <a:srgbClr val="3CEFA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>
            <a:off x="4372950" y="596905"/>
            <a:ext cx="4381500" cy="99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4686275" y="655455"/>
            <a:ext cx="3990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9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sz="19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id_class,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 b="0" i="0" sz="19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9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9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4372950" y="1593254"/>
            <a:ext cx="43815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AR" sz="16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resultado obtendremos de esta consulta? </a:t>
            </a:r>
            <a:r>
              <a:rPr b="1" i="1" lang="es-AR" sz="16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1" sz="16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1"/>
          <p:cNvGrpSpPr/>
          <p:nvPr/>
        </p:nvGrpSpPr>
        <p:grpSpPr>
          <a:xfrm>
            <a:off x="75" y="0"/>
            <a:ext cx="3990000" cy="5143500"/>
            <a:chOff x="75" y="0"/>
            <a:chExt cx="3990000" cy="5143500"/>
          </a:xfrm>
        </p:grpSpPr>
        <p:sp>
          <p:nvSpPr>
            <p:cNvPr id="371" name="Google Shape;371;p41"/>
            <p:cNvSpPr/>
            <p:nvPr/>
          </p:nvSpPr>
          <p:spPr>
            <a:xfrm>
              <a:off x="75" y="0"/>
              <a:ext cx="3990000" cy="51435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1"/>
            <p:cNvSpPr txBox="1"/>
            <p:nvPr/>
          </p:nvSpPr>
          <p:spPr>
            <a:xfrm>
              <a:off x="104475" y="1069950"/>
              <a:ext cx="3781200" cy="30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Arial"/>
                <a:buNone/>
              </a:pPr>
              <a:r>
                <a:rPr b="1" i="0" lang="es-AR" sz="5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SELECT</a:t>
              </a:r>
              <a:r>
                <a:rPr b="0" i="0" lang="es-AR" sz="40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3400" u="none" cap="none" strike="noStrike">
                  <a:solidFill>
                    <a:srgbClr val="999999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endParaRPr b="0" i="0" sz="3400" u="none" cap="none" strike="noStrik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Arial"/>
                <a:buNone/>
              </a:pPr>
              <a:r>
                <a:rPr b="1" i="0" lang="es-AR" sz="5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FROM</a:t>
              </a:r>
              <a:r>
                <a:rPr b="0" i="0" lang="es-AR" sz="40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3400" u="none" cap="none" strike="noStrike">
                  <a:solidFill>
                    <a:srgbClr val="999999"/>
                  </a:solidFill>
                  <a:latin typeface="Consolas"/>
                  <a:ea typeface="Consolas"/>
                  <a:cs typeface="Consolas"/>
                  <a:sym typeface="Consolas"/>
                </a:rPr>
                <a:t>(tabla)</a:t>
              </a:r>
              <a:endParaRPr b="0" i="0" sz="3400" u="none" cap="none" strike="noStrik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82327"/>
            <a:ext cx="2795321" cy="27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0850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/>
          <p:nvPr/>
        </p:nvSpPr>
        <p:spPr>
          <a:xfrm>
            <a:off x="0" y="3788675"/>
            <a:ext cx="9144000" cy="135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 txBox="1"/>
          <p:nvPr/>
        </p:nvSpPr>
        <p:spPr>
          <a:xfrm>
            <a:off x="634200" y="1091175"/>
            <a:ext cx="7875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orden de los campos </a:t>
            </a:r>
            <a:r>
              <a:rPr b="1" lang="es-A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el </a:t>
            </a:r>
            <a:r>
              <a:rPr b="1" i="0" lang="es-AR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SELECT es irrelevante.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85950" y="316875"/>
            <a:ext cx="7533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SELECCIÓN DE DETERMINADOS CAMPOS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385950" y="3941075"/>
            <a:ext cx="837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9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-AR" sz="1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description, id_class </a:t>
            </a:r>
            <a:r>
              <a:rPr b="1" lang="es-AR" sz="19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class;</a:t>
            </a:r>
            <a:endParaRPr sz="20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625500" y="1675025"/>
            <a:ext cx="7893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Podemos definir el que necesitemos en primer lugar, independientemente de la posición donde éste, haya sido definido cuando se creó la tabla.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611075" y="2731850"/>
            <a:ext cx="773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visualizar el resultado, el orden de los campos será tal como lo coloquemos en la consulta.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0" y="1046925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sp>
        <p:nvSpPr>
          <p:cNvPr id="387" name="Google Shape;387;p42"/>
          <p:cNvSpPr txBox="1"/>
          <p:nvPr/>
        </p:nvSpPr>
        <p:spPr>
          <a:xfrm>
            <a:off x="0" y="1648563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0" y="2718625"/>
            <a:ext cx="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44444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/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00" y="49569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852188" y="1632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AR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¡PRESÉNTATE CON TU TUTOR!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Iremos a breakout rooms para presentarnos y conocer a nuestro tutor/a:</a:t>
            </a:r>
            <a:br>
              <a:rPr b="0" i="1" lang="es-AR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-AR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¿Quién eres? ¿Qué haces? ¿Cómo llegaste a este curso?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38" y="5562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/>
          <p:nvPr/>
        </p:nvSpPr>
        <p:spPr>
          <a:xfrm>
            <a:off x="0" y="3803350"/>
            <a:ext cx="9144000" cy="134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/>
        </p:nvSpPr>
        <p:spPr>
          <a:xfrm>
            <a:off x="500250" y="1228750"/>
            <a:ext cx="81435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símbolo </a:t>
            </a:r>
            <a:r>
              <a:rPr b="0" i="1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asterisco</a:t>
            </a: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juega el mismo papel que cuando lo usamos para buscar archivos o carpetas</a:t>
            </a:r>
            <a:r>
              <a:rPr lang="es-A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 a “</a:t>
            </a:r>
            <a:r>
              <a:rPr b="0" i="1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 los que existan.</a:t>
            </a:r>
            <a:endParaRPr b="0" i="0" sz="1800" u="none" cap="none" strike="noStrike">
              <a:solidFill>
                <a:srgbClr val="1E1E1E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382475" y="356825"/>
            <a:ext cx="6068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SELECCIÓN DE TODOS LOS CAMPOS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385950" y="3941075"/>
            <a:ext cx="837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sz="2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AR" sz="20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s-AR" sz="2000" u="none" cap="none" strike="noStrike">
                <a:solidFill>
                  <a:srgbClr val="1E1E1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AR" sz="20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sz="2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sz="20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20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458675" y="2379250"/>
            <a:ext cx="8017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misma forma que en un S.O. buscamos “</a:t>
            </a:r>
            <a:r>
              <a:rPr i="1" lang="es-A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archivos</a:t>
            </a:r>
            <a:r>
              <a:rPr lang="es-A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”, en las consultas hacemos lo propio para traer todos los campos de una tabla.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00" y="49569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AR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AR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AR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¡EN UNOS </a:t>
            </a:r>
            <a:r>
              <a:rPr b="0" i="0" lang="es-AR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MINUTOS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/>
        </p:nvSpPr>
        <p:spPr>
          <a:xfrm>
            <a:off x="335600" y="2520825"/>
            <a:ext cx="8543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AR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SELECT - FROM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46"/>
          <p:cNvSpPr txBox="1"/>
          <p:nvPr/>
        </p:nvSpPr>
        <p:spPr>
          <a:xfrm>
            <a:off x="129950" y="3392050"/>
            <a:ext cx="89550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 qué registros traerá cada consulta.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5 minutos </a:t>
            </a:r>
            <a:endParaRPr b="0" i="1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10516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/>
        </p:nvSpPr>
        <p:spPr>
          <a:xfrm>
            <a:off x="1010700" y="586200"/>
            <a:ext cx="71544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AR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SELECT - FROM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586800" y="3055900"/>
            <a:ext cx="80022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 con una tabla 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la DB </a:t>
            </a:r>
            <a:r>
              <a:rPr lang="es-AR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Gamer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o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bserva las siguientes consultas y determina qué registros traerá cada una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122475" y="4654863"/>
            <a:ext cx="482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💬 Utiliza el chat para responder.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586800" y="1346988"/>
            <a:ext cx="7650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Pondremos en práctica el uso de </a:t>
            </a:r>
            <a:r>
              <a:rPr b="1"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SELECT - FROM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analizando previamente cuál será el resultado de cada consulta </a:t>
            </a:r>
            <a:r>
              <a:rPr b="1"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 acuerdo a los registros que posee la tabla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7"/>
          <p:cNvSpPr txBox="1"/>
          <p:nvPr/>
        </p:nvSpPr>
        <p:spPr>
          <a:xfrm>
            <a:off x="2912250" y="4197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AR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5 minutos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/>
          <p:nvPr/>
        </p:nvSpPr>
        <p:spPr>
          <a:xfrm>
            <a:off x="6450" y="0"/>
            <a:ext cx="54429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/>
        </p:nvSpPr>
        <p:spPr>
          <a:xfrm>
            <a:off x="47624" y="1279125"/>
            <a:ext cx="5340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onsolas"/>
              <a:buAutoNum type="arabicParenR"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endParaRPr b="0" i="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onsolas"/>
              <a:buAutoNum type="arabicParenR"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first_name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last_name </a:t>
            </a:r>
            <a:endParaRPr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onsolas"/>
              <a:buAutoNum type="arabicParenR"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first_name, last_name, email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onsolas"/>
              <a:buAutoNum type="arabicParenR"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_system_user, first_name, last_name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6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150" y="586200"/>
            <a:ext cx="9144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26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PONGAMOS EN PRÁCTICA EL USO  </a:t>
            </a:r>
            <a:r>
              <a:rPr b="0" i="1" lang="es-AR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 </a:t>
            </a:r>
            <a:r>
              <a:rPr b="0" i="1" lang="es-AR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SELECT - FROM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0" name="Google Shape;440;p48"/>
          <p:cNvSpPr txBox="1"/>
          <p:nvPr/>
        </p:nvSpPr>
        <p:spPr>
          <a:xfrm>
            <a:off x="5754450" y="1369200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utilizar la base de datos que generamos luego de la instalación de MySQL, </a:t>
            </a:r>
            <a:r>
              <a:rPr lang="es-AR" sz="18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Gamer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5754450" y="32436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te olvides de separar las cláusulas de la consulta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SELECT DISTINCT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757575" y="1596300"/>
            <a:ext cx="46467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s-AR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cláusula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DISTINCT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funciona en conjunción con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Permite filtrar de una consulta aquellos registros repetidos </a:t>
            </a:r>
            <a:r>
              <a:rPr lang="es-AR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 de la misma.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1450950" y="270675"/>
            <a:ext cx="6242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SELECT DISTINCT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415850" y="3872563"/>
            <a:ext cx="81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¿Podemos considerar los registros de esta tabla como registros repetidos, o no?</a:t>
            </a:r>
            <a:endParaRPr>
              <a:highlight>
                <a:srgbClr val="3CEFA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525" y="1287325"/>
            <a:ext cx="2251525" cy="24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/>
        </p:nvSpPr>
        <p:spPr>
          <a:xfrm>
            <a:off x="150" y="586200"/>
            <a:ext cx="9144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IDENTIFICAR EL CAMPO O CAMPOS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2" name="Google Shape;462;p51"/>
          <p:cNvSpPr txBox="1"/>
          <p:nvPr/>
        </p:nvSpPr>
        <p:spPr>
          <a:xfrm>
            <a:off x="599400" y="1749463"/>
            <a:ext cx="7945500" cy="23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utilizar </a:t>
            </a:r>
            <a:r>
              <a:rPr b="1" i="0" lang="es-AR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 sentencia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AR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SELECT DISTINCT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debemos 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incorporar siempre el nombre de al menos un campo de la tabla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ese dato, SQL podrá resolver cómo aplicar correctamente la distinción de los registros recuperados.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/>
        </p:nvSpPr>
        <p:spPr>
          <a:xfrm>
            <a:off x="0" y="0"/>
            <a:ext cx="4485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/>
        </p:nvSpPr>
        <p:spPr>
          <a:xfrm>
            <a:off x="150" y="586200"/>
            <a:ext cx="9144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s-AR" sz="36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SELECT  </a:t>
            </a:r>
            <a:r>
              <a:rPr b="0" i="1" lang="es-AR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DISTINCT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267300" y="1342638"/>
            <a:ext cx="42177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AR" sz="19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SELECT DISTINCT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id_system_user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first_name</a:t>
            </a:r>
            <a:endParaRPr b="0" i="0" sz="19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AR" sz="19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9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4714075" y="1342650"/>
            <a:ext cx="4040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DISTINCT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aplica sobre los </a:t>
            </a:r>
            <a:r>
              <a:rPr b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dos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campos.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4747075" y="2585488"/>
            <a:ext cx="397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</a:t>
            </a: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 que el </a:t>
            </a:r>
            <a:r>
              <a:rPr b="1"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conjunto de campos</a:t>
            </a: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cada registro, es </a:t>
            </a:r>
            <a:r>
              <a:rPr b="1"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diferente al resto.</a:t>
            </a:r>
            <a:endParaRPr sz="1800">
              <a:highlight>
                <a:srgbClr val="3CEFA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00" y="49569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977" y="2773800"/>
            <a:ext cx="1823600" cy="19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AR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263725" y="1134750"/>
            <a:ext cx="44910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Reconocer e implementar la sentencia SELECT de SQL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los operadores en SQL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/>
          <p:nvPr/>
        </p:nvSpPr>
        <p:spPr>
          <a:xfrm>
            <a:off x="0" y="0"/>
            <a:ext cx="4485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 txBox="1"/>
          <p:nvPr/>
        </p:nvSpPr>
        <p:spPr>
          <a:xfrm>
            <a:off x="150" y="586200"/>
            <a:ext cx="9144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es-AR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SELECT  </a:t>
            </a:r>
            <a:r>
              <a:rPr i="1" lang="es-AR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DISTINCT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267300" y="1342638"/>
            <a:ext cx="4217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AR" sz="19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SELECT DISTINCT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first_name</a:t>
            </a:r>
            <a:endParaRPr sz="19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AR" sz="19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9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r>
              <a:rPr b="0" i="0" lang="es-AR" sz="19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9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4773050" y="1717500"/>
            <a:ext cx="4040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 este otro caso,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DISTINCT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aplica sobre 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campos </a:t>
            </a: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Consolas"/>
                <a:ea typeface="Consolas"/>
                <a:cs typeface="Consolas"/>
                <a:sym typeface="Consolas"/>
              </a:rPr>
              <a:t>first_name</a:t>
            </a:r>
            <a:endParaRPr b="0" i="0" sz="1800" u="none" cap="none" strike="noStrike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Aquí es donde se saca mejor partida con la sentencia DISTINCT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00" y="49569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588" y="2322250"/>
            <a:ext cx="1125825" cy="26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OPERADORES </a:t>
            </a:r>
            <a:r>
              <a:rPr i="1" lang="es-AR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r>
              <a:rPr b="0" i="1" lang="es-A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SQL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/>
        </p:nvSpPr>
        <p:spPr>
          <a:xfrm>
            <a:off x="150" y="20772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AR" sz="3600">
                <a:latin typeface="Anton"/>
                <a:ea typeface="Anton"/>
                <a:cs typeface="Anton"/>
                <a:sym typeface="Anton"/>
              </a:rPr>
              <a:t>LÓGICA </a:t>
            </a:r>
            <a:r>
              <a:rPr i="1" lang="es-AR" sz="3600">
                <a:latin typeface="Anton"/>
                <a:ea typeface="Anton"/>
                <a:cs typeface="Anton"/>
                <a:sym typeface="Anton"/>
              </a:rPr>
              <a:t>MATEMÁTICA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/>
        </p:nvSpPr>
        <p:spPr>
          <a:xfrm>
            <a:off x="938100" y="1321650"/>
            <a:ext cx="76410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la ciencia que estudia los procedimientos para </a:t>
            </a:r>
            <a:r>
              <a:rPr b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distinguir </a:t>
            </a:r>
            <a:r>
              <a:rPr b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un</a:t>
            </a:r>
            <a:r>
              <a:rPr b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razonamiento es correcto (verdadero) o incorrecto (falso).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SQL vamos a enfrentarnos a este tipo de enunciados todo el tiempo, y </a:t>
            </a:r>
            <a:r>
              <a:rPr b="1"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vamos a usarlos para filtrar nuestras tablas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necesitemos.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9" name="Google Shape;50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 txBox="1"/>
          <p:nvPr/>
        </p:nvSpPr>
        <p:spPr>
          <a:xfrm>
            <a:off x="1651500" y="345800"/>
            <a:ext cx="5841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1" lang="es-AR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1107275" y="3178975"/>
            <a:ext cx="6893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latin typeface="Roboto Mono"/>
                <a:ea typeface="Roboto Mono"/>
                <a:cs typeface="Roboto Mono"/>
                <a:sym typeface="Roboto Mono"/>
              </a:rPr>
              <a:t>5 es mayor que 3 = </a:t>
            </a:r>
            <a:r>
              <a:rPr lang="es-AR" sz="1900">
                <a:highlight>
                  <a:srgbClr val="3CEFAB"/>
                </a:highlight>
                <a:latin typeface="Roboto Mono"/>
                <a:ea typeface="Roboto Mono"/>
                <a:cs typeface="Roboto Mono"/>
                <a:sym typeface="Roboto Mono"/>
              </a:rPr>
              <a:t>VERDADERO</a:t>
            </a:r>
            <a:endParaRPr sz="1900">
              <a:highlight>
                <a:srgbClr val="3CEFA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latin typeface="Roboto Mono"/>
                <a:ea typeface="Roboto Mono"/>
                <a:cs typeface="Roboto Mono"/>
                <a:sym typeface="Roboto Mono"/>
              </a:rPr>
              <a:t>‘Rojo’ es un numero = </a:t>
            </a:r>
            <a:r>
              <a:rPr lang="es-AR" sz="1900">
                <a:highlight>
                  <a:srgbClr val="3CEFAB"/>
                </a:highlight>
                <a:latin typeface="Roboto Mono"/>
                <a:ea typeface="Roboto Mono"/>
                <a:cs typeface="Roboto Mono"/>
                <a:sym typeface="Roboto Mono"/>
              </a:rPr>
              <a:t>FALSO</a:t>
            </a:r>
            <a:endParaRPr sz="1900">
              <a:highlight>
                <a:srgbClr val="3CEFA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"/>
          <p:cNvSpPr txBox="1"/>
          <p:nvPr/>
        </p:nvSpPr>
        <p:spPr>
          <a:xfrm>
            <a:off x="150" y="20772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OPERADORES DE COMPARACIÓN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 txBox="1"/>
          <p:nvPr/>
        </p:nvSpPr>
        <p:spPr>
          <a:xfrm>
            <a:off x="938100" y="1321650"/>
            <a:ext cx="72678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operadores de comparación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SQL nos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permiten evaluar una condición y determinar si el resultado es verdadero</a:t>
            </a:r>
            <a:r>
              <a:rPr lang="es-AR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falso o desconocido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 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UNKNOWN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>
              <a:solidFill>
                <a:srgbClr val="6AA84F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3" name="Google Shape;52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9"/>
          <p:cNvSpPr txBox="1"/>
          <p:nvPr/>
        </p:nvSpPr>
        <p:spPr>
          <a:xfrm>
            <a:off x="1651500" y="345800"/>
            <a:ext cx="5841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1" lang="es-AR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59"/>
          <p:cNvSpPr txBox="1"/>
          <p:nvPr/>
        </p:nvSpPr>
        <p:spPr>
          <a:xfrm>
            <a:off x="1107275" y="3178975"/>
            <a:ext cx="689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latin typeface="Roboto Mono"/>
                <a:ea typeface="Roboto Mono"/>
                <a:cs typeface="Roboto Mono"/>
                <a:sym typeface="Roboto Mono"/>
              </a:rPr>
              <a:t>first_name = ‘Gillie’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/>
          <p:nvPr/>
        </p:nvSpPr>
        <p:spPr>
          <a:xfrm>
            <a:off x="938100" y="1474050"/>
            <a:ext cx="7267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SQL se utilizan estos operadores combinados con la </a:t>
            </a:r>
            <a:r>
              <a:rPr b="1" i="0" lang="es-AR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 WHERE</a:t>
            </a: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veremos a continuación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AA84F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/>
        </p:nvSpPr>
        <p:spPr>
          <a:xfrm>
            <a:off x="1017975" y="2553900"/>
            <a:ext cx="685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s-AR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 principal 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s-AR" sz="20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aplicar un filtro sobre los datos almacenados en la tabla</a:t>
            </a:r>
            <a:r>
              <a:rPr lang="es-AR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cumplan con una cierta condición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0"/>
          <p:cNvSpPr txBox="1"/>
          <p:nvPr/>
        </p:nvSpPr>
        <p:spPr>
          <a:xfrm>
            <a:off x="813075" y="276400"/>
            <a:ext cx="726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WHERE Y LOS </a:t>
            </a:r>
            <a:r>
              <a:rPr i="1" lang="es-AR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OPERADORES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 COMPARACIÓN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1"/>
          <p:cNvSpPr txBox="1"/>
          <p:nvPr/>
        </p:nvSpPr>
        <p:spPr>
          <a:xfrm>
            <a:off x="150" y="357600"/>
            <a:ext cx="9144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LISTA DE OPERADORES DE COMPARACIÓN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9" name="Google Shape;5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0" name="Google Shape;540;p61"/>
          <p:cNvGraphicFramePr/>
          <p:nvPr/>
        </p:nvGraphicFramePr>
        <p:xfrm>
          <a:off x="715875" y="119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{3E85D160-CA26-40C8-9873-B6DCB62E0FA1}</a:tableStyleId>
              </a:tblPr>
              <a:tblGrid>
                <a:gridCol w="814450"/>
                <a:gridCol w="1306125"/>
                <a:gridCol w="1344400"/>
                <a:gridCol w="1380725"/>
                <a:gridCol w="1556800"/>
                <a:gridCol w="1310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 a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IS [NOT] NULL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es nulo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BETWEEN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entre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 a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lógico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[NOT] BETWEEN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esta entre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mayor a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LIKE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como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 (lista)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&lt;=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 o igual a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[NOT] LIKE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es como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[NOT] IN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esta en (lista)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=&gt;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mayor o igual a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IS [NOT] TRUE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es verdadero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IS [NOT] FALSE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es falso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!= ó &lt;&gt;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distinto de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AND lógico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AR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</a:t>
                      </a:r>
                      <a:endParaRPr b="1" sz="12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s-AR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 lógico</a:t>
                      </a:r>
                      <a:endParaRPr i="1"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541" name="Google Shape;541;p61"/>
          <p:cNvSpPr txBox="1"/>
          <p:nvPr/>
        </p:nvSpPr>
        <p:spPr>
          <a:xfrm>
            <a:off x="715800" y="3782425"/>
            <a:ext cx="771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próxima clase, sacaremos el máximo provecho de estos operadores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usándolos tanto de forma individual como combinados.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2"/>
          <p:cNvSpPr txBox="1"/>
          <p:nvPr/>
        </p:nvSpPr>
        <p:spPr>
          <a:xfrm>
            <a:off x="1651500" y="345800"/>
            <a:ext cx="5841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i="1" lang="es-AR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TABLA DE </a:t>
            </a:r>
            <a:r>
              <a:rPr i="1" lang="es-AR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LÓGICA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8" name="Google Shape;5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588" y="1262325"/>
            <a:ext cx="507682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2"/>
          <p:cNvSpPr txBox="1"/>
          <p:nvPr/>
        </p:nvSpPr>
        <p:spPr>
          <a:xfrm>
            <a:off x="1235525" y="3518525"/>
            <a:ext cx="3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latin typeface="Calibri"/>
                <a:ea typeface="Calibri"/>
                <a:cs typeface="Calibri"/>
                <a:sym typeface="Calibri"/>
              </a:rPr>
              <a:t>Proxima </a:t>
            </a:r>
            <a:r>
              <a:rPr lang="es-A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clase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1195053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SQL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Sublenguajes SQL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1" name="Google Shape;131;p1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6540125" y="2541003"/>
            <a:ext cx="1470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 DE UN DIAGRAMA E-R CON LA TEMÁTICA DE PROYECTO FINAL </a:t>
            </a:r>
            <a:r>
              <a:rPr b="0" i="0" lang="es-AR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ELEGIDA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1000" y="2533750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6551450" y="2994975"/>
            <a:ext cx="1528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 SQL CON LAS VARIANTES DE LOS SUBLENGUAJES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1360678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501361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343128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las Bases de datos relacionales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1343103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1343103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1343103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1343103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203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1000" y="2999213"/>
            <a:ext cx="307150" cy="3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4172925" y="2547357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- FROM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184251" y="3016487"/>
            <a:ext cx="1459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CON LA SECUENCIA WHERE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3800" y="3020713"/>
            <a:ext cx="307150" cy="30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4875" y="2532313"/>
            <a:ext cx="307150" cy="3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1794425" y="2492752"/>
            <a:ext cx="1459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BASES DE DATOS RELACIONALES, CONCEPTOS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1794425" y="2971732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 DE UN DIAGRAMA ENTIDAD-RELACIÓN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9687" y="2504512"/>
            <a:ext cx="365613" cy="3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8900" y="3017582"/>
            <a:ext cx="307150" cy="30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8900" y="345627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1794425" y="34439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A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TEMÁTICAS POSIBLES PARA EL PROYECTO FINAL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SENTENCIA WHERE   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APLICAR CONDICIONALES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65"/>
          <p:cNvGrpSpPr/>
          <p:nvPr/>
        </p:nvGrpSpPr>
        <p:grpSpPr>
          <a:xfrm>
            <a:off x="5154000" y="0"/>
            <a:ext cx="3990000" cy="5143500"/>
            <a:chOff x="75" y="0"/>
            <a:chExt cx="3990000" cy="5143500"/>
          </a:xfrm>
        </p:grpSpPr>
        <p:sp>
          <p:nvSpPr>
            <p:cNvPr id="566" name="Google Shape;566;p65"/>
            <p:cNvSpPr/>
            <p:nvPr/>
          </p:nvSpPr>
          <p:spPr>
            <a:xfrm>
              <a:off x="75" y="0"/>
              <a:ext cx="3990000" cy="51435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5"/>
            <p:cNvSpPr txBox="1"/>
            <p:nvPr/>
          </p:nvSpPr>
          <p:spPr>
            <a:xfrm>
              <a:off x="104475" y="1215000"/>
              <a:ext cx="3781200" cy="27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00"/>
                <a:buFont typeface="Arial"/>
                <a:buNone/>
              </a:pPr>
              <a:r>
                <a:rPr b="1" i="0" lang="es-AR" sz="46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SELECT</a:t>
              </a:r>
              <a:r>
                <a:rPr b="0" i="0" lang="es-AR" sz="28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2200" u="none" cap="none" strike="noStrike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endParaRPr b="0" i="0" sz="2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00"/>
                <a:buFont typeface="Arial"/>
                <a:buNone/>
              </a:pPr>
              <a:r>
                <a:rPr b="1" i="0" lang="es-AR" sz="46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FROM</a:t>
              </a:r>
              <a:r>
                <a:rPr b="0" i="0" lang="es-AR" sz="28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2200" u="none" cap="none" strike="noStrike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(tabla)</a:t>
              </a:r>
              <a:endParaRPr b="0" i="0" sz="2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00"/>
                <a:buFont typeface="Arial"/>
                <a:buNone/>
              </a:pPr>
              <a:r>
                <a:rPr b="1" i="0" lang="es-AR" sz="46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WHERE</a:t>
              </a:r>
              <a:r>
                <a:rPr b="0" i="0" lang="es-AR" sz="28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AR" sz="2200" u="none" cap="none" strike="noStrike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(condición)</a:t>
              </a:r>
              <a:endParaRPr b="0" i="0" sz="2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68" name="Google Shape;56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5"/>
          <p:cNvSpPr txBox="1"/>
          <p:nvPr/>
        </p:nvSpPr>
        <p:spPr>
          <a:xfrm>
            <a:off x="449150" y="1110575"/>
            <a:ext cx="40527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sentencia </a:t>
            </a:r>
            <a:r>
              <a:rPr b="0" i="1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WHERE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agregar condiciones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filtrar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los resultados.</a:t>
            </a:r>
            <a:endParaRPr b="0" i="0" sz="1800" u="none" cap="none" strike="noStrike">
              <a:solidFill>
                <a:srgbClr val="000000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Obtendremos únicamente los registros que cumplan con dichas condiciones</a:t>
            </a:r>
            <a:endParaRPr b="0" i="0" sz="18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0" name="Google Shape;570;p65"/>
          <p:cNvSpPr txBox="1"/>
          <p:nvPr/>
        </p:nvSpPr>
        <p:spPr>
          <a:xfrm>
            <a:off x="449150" y="357600"/>
            <a:ext cx="4206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1" lang="es-AR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/>
          <p:nvPr/>
        </p:nvSpPr>
        <p:spPr>
          <a:xfrm>
            <a:off x="449150" y="469146"/>
            <a:ext cx="8305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AR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USO DE WHERE JUNTO AL OPERADOR DE COMPARACIÓN IGUAL ( = )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6" name="Google Shape;576;p66"/>
          <p:cNvSpPr/>
          <p:nvPr/>
        </p:nvSpPr>
        <p:spPr>
          <a:xfrm>
            <a:off x="1188500" y="3863725"/>
            <a:ext cx="5782800" cy="139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/>
        </p:nvSpPr>
        <p:spPr>
          <a:xfrm>
            <a:off x="1553800" y="3889975"/>
            <a:ext cx="54963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7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AR" sz="1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7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id_system_user</a:t>
            </a:r>
            <a:r>
              <a:rPr b="0" i="0" lang="es-AR" sz="17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AR" sz="17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first_name, last_name</a:t>
            </a:r>
            <a:endParaRPr sz="17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7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-AR" sz="17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7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system_user</a:t>
            </a:r>
            <a:endParaRPr b="0" i="0" sz="17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7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1" i="0" lang="es-AR" sz="17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7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id_system_user = 56</a:t>
            </a:r>
            <a:r>
              <a:rPr b="0" i="0" lang="es-AR" sz="17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7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79" name="Google Shape;579;p66"/>
          <p:cNvCxnSpPr/>
          <p:nvPr/>
        </p:nvCxnSpPr>
        <p:spPr>
          <a:xfrm>
            <a:off x="2276875" y="3017750"/>
            <a:ext cx="820500" cy="85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66"/>
          <p:cNvCxnSpPr/>
          <p:nvPr/>
        </p:nvCxnSpPr>
        <p:spPr>
          <a:xfrm flipH="1" rot="10800000">
            <a:off x="5068575" y="2070375"/>
            <a:ext cx="685200" cy="180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81" name="Google Shape;5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50" y="1051800"/>
            <a:ext cx="3612225" cy="2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300" y="1125115"/>
            <a:ext cx="3612225" cy="92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6713" y="-1"/>
            <a:ext cx="1415934" cy="5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7"/>
          <p:cNvGrpSpPr/>
          <p:nvPr/>
        </p:nvGrpSpPr>
        <p:grpSpPr>
          <a:xfrm>
            <a:off x="6205050" y="0"/>
            <a:ext cx="2938850" cy="5143500"/>
            <a:chOff x="6205050" y="0"/>
            <a:chExt cx="2938850" cy="5143500"/>
          </a:xfrm>
        </p:grpSpPr>
        <p:sp>
          <p:nvSpPr>
            <p:cNvPr id="589" name="Google Shape;589;p67"/>
            <p:cNvSpPr/>
            <p:nvPr/>
          </p:nvSpPr>
          <p:spPr>
            <a:xfrm>
              <a:off x="6210500" y="0"/>
              <a:ext cx="2933400" cy="51435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0" name="Google Shape;590;p67"/>
            <p:cNvGrpSpPr/>
            <p:nvPr/>
          </p:nvGrpSpPr>
          <p:grpSpPr>
            <a:xfrm>
              <a:off x="6205050" y="867800"/>
              <a:ext cx="2938775" cy="3288374"/>
              <a:chOff x="6205050" y="867800"/>
              <a:chExt cx="2938775" cy="3288374"/>
            </a:xfrm>
          </p:grpSpPr>
          <p:pic>
            <p:nvPicPr>
              <p:cNvPr id="591" name="Google Shape;591;p67"/>
              <p:cNvPicPr preferRelativeResize="0"/>
              <p:nvPr/>
            </p:nvPicPr>
            <p:blipFill rotWithShape="1">
              <a:blip r:embed="rId3">
                <a:alphaModFix/>
              </a:blip>
              <a:srcRect b="66325" l="0" r="78098" t="0"/>
              <a:stretch/>
            </p:blipFill>
            <p:spPr>
              <a:xfrm>
                <a:off x="6808050" y="3046400"/>
                <a:ext cx="1460849" cy="11097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92" name="Google Shape;592;p67"/>
              <p:cNvGrpSpPr/>
              <p:nvPr/>
            </p:nvGrpSpPr>
            <p:grpSpPr>
              <a:xfrm>
                <a:off x="6205050" y="867800"/>
                <a:ext cx="2938775" cy="1504575"/>
                <a:chOff x="6205050" y="867800"/>
                <a:chExt cx="2938775" cy="1504575"/>
              </a:xfrm>
            </p:grpSpPr>
            <p:sp>
              <p:nvSpPr>
                <p:cNvPr id="593" name="Google Shape;593;p67"/>
                <p:cNvSpPr txBox="1"/>
                <p:nvPr/>
              </p:nvSpPr>
              <p:spPr>
                <a:xfrm>
                  <a:off x="6614225" y="867800"/>
                  <a:ext cx="2529600" cy="150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38100" rtl="0" algn="l">
                    <a:lnSpc>
                      <a:spcPct val="12857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s-AR" sz="2400" u="none" cap="none" strike="noStrike">
                      <a:solidFill>
                        <a:schemeClr val="lt1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SELECT</a:t>
                  </a:r>
                  <a:r>
                    <a:rPr b="0" i="0" lang="es-AR" sz="2300" u="none" cap="none" strike="noStrike">
                      <a:solidFill>
                        <a:schemeClr val="dk1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 </a:t>
                  </a:r>
                  <a:r>
                    <a:rPr b="0" i="0" lang="es-AR" sz="1400" u="none" cap="none" strike="noStrike">
                      <a:solidFill>
                        <a:srgbClr val="999999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(campos...)</a:t>
                  </a:r>
                  <a:endParaRPr b="0" i="0" sz="1400" u="none" cap="none" strike="noStrike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endParaRPr>
                </a:p>
                <a:p>
                  <a:pPr indent="0" lvl="0" marL="0" marR="38100" rtl="0" algn="l">
                    <a:lnSpc>
                      <a:spcPct val="12857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s-AR" sz="2400" u="none" cap="none" strike="noStrike">
                      <a:solidFill>
                        <a:schemeClr val="lt1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FROM</a:t>
                  </a:r>
                  <a:r>
                    <a:rPr b="0" i="0" lang="es-AR" sz="2100" u="none" cap="none" strike="noStrike">
                      <a:solidFill>
                        <a:schemeClr val="dk1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 </a:t>
                  </a:r>
                  <a:r>
                    <a:rPr b="0" i="0" lang="es-AR" sz="1400" u="none" cap="none" strike="noStrike">
                      <a:solidFill>
                        <a:srgbClr val="999999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(tabla)</a:t>
                  </a:r>
                  <a:endParaRPr b="0" i="0" sz="1400" u="none" cap="none" strike="noStrike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endParaRPr>
                </a:p>
                <a:p>
                  <a:pPr indent="0" lvl="0" marL="0" marR="38100" rtl="0" algn="l">
                    <a:lnSpc>
                      <a:spcPct val="12857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s-AR" sz="2400" u="none" cap="none" strike="noStrike">
                      <a:solidFill>
                        <a:schemeClr val="lt1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WHERE</a:t>
                  </a:r>
                  <a:r>
                    <a:rPr b="0" i="0" lang="es-AR" sz="1900" u="none" cap="none" strike="noStrike">
                      <a:solidFill>
                        <a:schemeClr val="dk1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 </a:t>
                  </a:r>
                  <a:r>
                    <a:rPr b="0" i="0" lang="es-AR" sz="1400" cap="none" strike="noStrike">
                      <a:solidFill>
                        <a:srgbClr val="B7B7B7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(condición</a:t>
                  </a:r>
                  <a:r>
                    <a:rPr b="0" i="0" lang="es-AR" sz="1100" cap="none" strike="noStrike">
                      <a:solidFill>
                        <a:srgbClr val="B7B7B7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/es</a:t>
                  </a:r>
                  <a:r>
                    <a:rPr b="0" i="0" lang="es-AR" sz="1400" cap="none" strike="noStrike">
                      <a:solidFill>
                        <a:srgbClr val="B7B7B7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)</a:t>
                  </a:r>
                  <a:endParaRPr b="0" i="0" sz="1400" cap="none" strike="noStrike">
                    <a:solidFill>
                      <a:srgbClr val="B7B7B7"/>
                    </a:solidFill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  <p:sp>
              <p:nvSpPr>
                <p:cNvPr id="594" name="Google Shape;594;p67"/>
                <p:cNvSpPr txBox="1"/>
                <p:nvPr/>
              </p:nvSpPr>
              <p:spPr>
                <a:xfrm>
                  <a:off x="6205050" y="868475"/>
                  <a:ext cx="760800" cy="150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38100" rtl="0" algn="l">
                    <a:lnSpc>
                      <a:spcPct val="12857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s-AR" sz="2400" u="none" cap="none" strike="noStrike">
                      <a:solidFill>
                        <a:srgbClr val="999999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1º</a:t>
                  </a:r>
                  <a:endParaRPr b="1" i="0" sz="2400" u="none" cap="none" strike="noStrike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endParaRPr>
                </a:p>
                <a:p>
                  <a:pPr indent="0" lvl="0" marL="0" marR="38100" rtl="0" algn="l">
                    <a:lnSpc>
                      <a:spcPct val="12857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s-AR" sz="2400" u="none" cap="none" strike="noStrike">
                      <a:solidFill>
                        <a:srgbClr val="999999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2º</a:t>
                  </a:r>
                  <a:endParaRPr b="1" i="0" sz="2400" u="none" cap="none" strike="noStrike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endParaRPr>
                </a:p>
                <a:p>
                  <a:pPr indent="0" lvl="0" marL="0" marR="38100" rtl="0" algn="l">
                    <a:lnSpc>
                      <a:spcPct val="12857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s-AR" sz="2400" u="none" cap="none" strike="noStrike">
                      <a:solidFill>
                        <a:srgbClr val="999999"/>
                      </a:solidFill>
                      <a:latin typeface="Consolas"/>
                      <a:ea typeface="Consolas"/>
                      <a:cs typeface="Consolas"/>
                      <a:sym typeface="Consolas"/>
                    </a:rPr>
                    <a:t>3º</a:t>
                  </a:r>
                  <a:endParaRPr b="1" i="0" sz="2400" u="none" cap="none" strike="noStrike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p:grpSp>
        </p:grpSp>
      </p:grpSp>
      <p:pic>
        <p:nvPicPr>
          <p:cNvPr id="595" name="Google Shape;59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7"/>
          <p:cNvSpPr txBox="1"/>
          <p:nvPr/>
        </p:nvSpPr>
        <p:spPr>
          <a:xfrm>
            <a:off x="515800" y="297825"/>
            <a:ext cx="30576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IMPORTANTE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7"/>
          <p:cNvSpPr txBox="1"/>
          <p:nvPr/>
        </p:nvSpPr>
        <p:spPr>
          <a:xfrm>
            <a:off x="515800" y="890300"/>
            <a:ext cx="55320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sentencias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 un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orden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su correcto funcionamiento</a:t>
            </a:r>
            <a:r>
              <a:rPr lang="es-AR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tenemos una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sintaxis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incorrecta, el </a:t>
            </a:r>
            <a:r>
              <a:rPr b="1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SGBD 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presenta el error</a:t>
            </a:r>
            <a:r>
              <a:rPr b="0" i="0" lang="es-A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en la mayoría de los casos lo hace de forma explícita</a:t>
            </a:r>
            <a:r>
              <a:rPr lang="es-AR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"/>
          <p:cNvSpPr txBox="1"/>
          <p:nvPr/>
        </p:nvSpPr>
        <p:spPr>
          <a:xfrm>
            <a:off x="335600" y="2520825"/>
            <a:ext cx="8543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AR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PRÁCTICAS CON LA SENTENCIA WHERE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3" name="Google Shape;603;p68"/>
          <p:cNvSpPr txBox="1"/>
          <p:nvPr/>
        </p:nvSpPr>
        <p:spPr>
          <a:xfrm>
            <a:off x="129950" y="3468250"/>
            <a:ext cx="89550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Analicemos qué trae cada una de las siguientes sentencias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AR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AR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</a:t>
            </a:r>
            <a:r>
              <a:rPr b="0" i="0" lang="es-AR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4" name="Google Shape;6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10516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"/>
          <p:cNvSpPr txBox="1"/>
          <p:nvPr/>
        </p:nvSpPr>
        <p:spPr>
          <a:xfrm>
            <a:off x="150" y="586200"/>
            <a:ext cx="9144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AR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PRÁCTICAS CON LA SENTENCIA WHERE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1" name="Google Shape;6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9"/>
          <p:cNvSpPr txBox="1"/>
          <p:nvPr/>
        </p:nvSpPr>
        <p:spPr>
          <a:xfrm>
            <a:off x="585150" y="1361075"/>
            <a:ext cx="79740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Aplicaremos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consultas con la sentencia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siguiente diapositiva; a la tabla </a:t>
            </a:r>
            <a:r>
              <a:rPr b="1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SYSTEM_USER </a:t>
            </a:r>
            <a:r>
              <a:rPr lang="es-AR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0" i="0" lang="es-AR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discutiremos por Chat el resultado de cada una de las consultas: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9"/>
          <p:cNvSpPr txBox="1"/>
          <p:nvPr/>
        </p:nvSpPr>
        <p:spPr>
          <a:xfrm>
            <a:off x="393150" y="2827800"/>
            <a:ext cx="8357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Consolas"/>
              <a:buAutoNum type="arabicParenR"/>
            </a:pP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*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system_user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first_name = ‘Gillie’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Consolas"/>
              <a:buAutoNum type="arabicParenR"/>
            </a:pP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first_name, last_name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system_user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id_user_type = 334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Consolas"/>
              <a:buAutoNum type="arabicParenR"/>
            </a:pP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irst_name, last_name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system_user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id_system_user = 56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Consolas"/>
              <a:buAutoNum type="arabicParenR"/>
            </a:pP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*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b="0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system_user </a:t>
            </a:r>
            <a:r>
              <a:rPr b="1" i="0" lang="es-A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first_name = </a:t>
            </a:r>
            <a:r>
              <a:rPr b="1"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s-A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Reinaldos’;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0" name="Google Shape;62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"/>
          <p:cNvSpPr txBox="1"/>
          <p:nvPr/>
        </p:nvSpPr>
        <p:spPr>
          <a:xfrm>
            <a:off x="2854525" y="1734453"/>
            <a:ext cx="57114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Artículo de opinión: </a:t>
            </a:r>
            <a:r>
              <a:rPr b="0" i="0" lang="es-AR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7 razones para aprender SQL</a:t>
            </a: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CampusMPV.es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Artículo: </a:t>
            </a:r>
            <a:r>
              <a:rPr b="0" i="0" lang="es-AR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5 Bases de datos para la empresa</a:t>
            </a: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Francisco Palazón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Practicar SQL: </a:t>
            </a:r>
            <a:r>
              <a:rPr b="0" i="0" lang="es-AR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w3schools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7" name="Google Shape;62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1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AR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6" name="Google Shape;63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i="1" lang="es-AR" sz="2600">
                <a:latin typeface="Anton"/>
                <a:ea typeface="Anton"/>
                <a:cs typeface="Anton"/>
                <a:sym typeface="Anton"/>
              </a:rPr>
              <a:t>MAPA DE CONCEPTOS CLASE 3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4238813" y="1650533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principales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95984" y="2384253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SQL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4238813" y="916800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Conceptos generales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4238813" y="2384261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0" name="Google Shape;170;p19"/>
          <p:cNvCxnSpPr>
            <a:stCxn id="167" idx="3"/>
            <a:endCxn id="168" idx="1"/>
          </p:cNvCxnSpPr>
          <p:nvPr/>
        </p:nvCxnSpPr>
        <p:spPr>
          <a:xfrm flipH="1" rot="10800000">
            <a:off x="1748884" y="1217853"/>
            <a:ext cx="2490000" cy="1467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1" name="Google Shape;171;p19"/>
          <p:cNvCxnSpPr>
            <a:stCxn id="167" idx="3"/>
            <a:endCxn id="166" idx="1"/>
          </p:cNvCxnSpPr>
          <p:nvPr/>
        </p:nvCxnSpPr>
        <p:spPr>
          <a:xfrm flipH="1" rot="10800000">
            <a:off x="1748884" y="1951653"/>
            <a:ext cx="2490000" cy="733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2" name="Google Shape;172;p19"/>
          <p:cNvCxnSpPr>
            <a:stCxn id="167" idx="3"/>
            <a:endCxn id="169" idx="1"/>
          </p:cNvCxnSpPr>
          <p:nvPr/>
        </p:nvCxnSpPr>
        <p:spPr>
          <a:xfrm>
            <a:off x="1748884" y="2685453"/>
            <a:ext cx="24900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3" name="Google Shape;173;p19"/>
          <p:cNvCxnSpPr>
            <a:stCxn id="167" idx="3"/>
          </p:cNvCxnSpPr>
          <p:nvPr/>
        </p:nvCxnSpPr>
        <p:spPr>
          <a:xfrm>
            <a:off x="1748884" y="2685453"/>
            <a:ext cx="2508300" cy="79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4" name="Google Shape;174;p19"/>
          <p:cNvSpPr/>
          <p:nvPr/>
        </p:nvSpPr>
        <p:spPr>
          <a:xfrm>
            <a:off x="6855988" y="2393836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SELECT, FROM, DISTINCT, WHERE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 flipH="1" rot="10800000">
            <a:off x="5896613" y="3415159"/>
            <a:ext cx="959400" cy="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6" name="Google Shape;176;p19"/>
          <p:cNvCxnSpPr>
            <a:stCxn id="169" idx="3"/>
            <a:endCxn id="174" idx="1"/>
          </p:cNvCxnSpPr>
          <p:nvPr/>
        </p:nvCxnSpPr>
        <p:spPr>
          <a:xfrm>
            <a:off x="5896613" y="2685461"/>
            <a:ext cx="959400" cy="9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7" name="Google Shape;177;p19"/>
          <p:cNvSpPr/>
          <p:nvPr/>
        </p:nvSpPr>
        <p:spPr>
          <a:xfrm>
            <a:off x="4238813" y="1590921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Componentes principales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295984" y="232464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 SQL</a:t>
            </a:r>
            <a:endParaRPr b="0" i="0" sz="13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4238813" y="857188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Conceptos generales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4238813" y="2324648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4238813" y="3135947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855988" y="2334223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SELECT, FROM, DISTINCT, WHERE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6855988" y="3130405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LOGICA MATEMATICA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6855988" y="3892405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=, NOT, &lt;, &gt;, =&gt;, &lt;=, IN, LIKE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5" name="Google Shape;185;p19"/>
          <p:cNvCxnSpPr>
            <a:endCxn id="184" idx="1"/>
          </p:cNvCxnSpPr>
          <p:nvPr/>
        </p:nvCxnSpPr>
        <p:spPr>
          <a:xfrm>
            <a:off x="5896588" y="3437005"/>
            <a:ext cx="959400" cy="756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4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AR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7" name="Google Shape;647;p74"/>
          <p:cNvSpPr txBox="1"/>
          <p:nvPr/>
        </p:nvSpPr>
        <p:spPr>
          <a:xfrm>
            <a:off x="1444487" y="2623175"/>
            <a:ext cx="64671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AR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Arial"/>
              <a:buChar char="-"/>
            </a:pPr>
            <a:r>
              <a:rPr b="0" i="0" lang="es-AR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lenguaje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Arial"/>
              <a:buChar char="-"/>
            </a:pPr>
            <a:r>
              <a:rPr b="0" i="0" lang="es-AR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SELECT, DISTINCT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AR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de comparación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AR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 WHERE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53" name="Google Shape;65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A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9" name="Google Shape;6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/>
        </p:nvSpPr>
        <p:spPr>
          <a:xfrm>
            <a:off x="809550" y="16240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AR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¡PARA RECORDAR!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-AR" sz="19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Guia de instalación de </a:t>
            </a:r>
            <a:r>
              <a:rPr b="1" lang="es-AR" sz="19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</a:t>
            </a:r>
            <a:r>
              <a:rPr lang="es-AR" sz="19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9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9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 Light"/>
              <a:buChar char="●"/>
            </a:pPr>
            <a:r>
              <a:rPr lang="es-AR" sz="19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Instalación para </a:t>
            </a:r>
            <a:r>
              <a:rPr lang="es-AR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Windows </a:t>
            </a:r>
            <a:endParaRPr sz="19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 Light"/>
              <a:buChar char="●"/>
            </a:pPr>
            <a:r>
              <a:rPr lang="es-AR" sz="19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Instalación para </a:t>
            </a:r>
            <a:r>
              <a:rPr lang="es-AR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MAC</a:t>
            </a:r>
            <a:endParaRPr i="1" sz="19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8725" y="3178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1459325" y="1293338"/>
            <a:ext cx="6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979200" y="610070"/>
            <a:ext cx="71856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900" u="none" cap="none" strike="noStrike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Aprendimos la definición de </a:t>
            </a:r>
            <a:r>
              <a:rPr b="1" i="0" lang="es-AR" sz="1900" u="none" cap="none" strike="noStrike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b="0" i="0" lang="es-AR" sz="1900" u="none" cap="none" strike="noStrike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conocimos cómo éstos se organizan en </a:t>
            </a:r>
            <a:r>
              <a:rPr b="1" i="0" lang="es-AR" sz="1900" u="none" cap="none" strike="noStrike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bases de datos relacionales</a:t>
            </a:r>
            <a:r>
              <a:rPr b="0" i="0" lang="es-AR" sz="1900" u="none" cap="none" strike="noStrike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cuales pueden ser representadas a partir de </a:t>
            </a:r>
            <a:r>
              <a:rPr b="1" i="0" lang="es-AR" sz="1900" u="none" cap="none" strike="noStrike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diagramas entidad-relación</a:t>
            </a:r>
            <a:r>
              <a:rPr b="0" i="0" lang="es-AR" sz="1900" u="none" cap="none" strike="noStrike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900" u="none" cap="none" strike="noStrike">
              <a:solidFill>
                <a:srgbClr val="1E1E1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E1E1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1E1E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4475" y="3258388"/>
            <a:ext cx="1275049" cy="127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990825" y="2229325"/>
            <a:ext cx="719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900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accedemos de manera operativa a la información que se encuentra en la base de datos?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650" y="3278325"/>
            <a:ext cx="3552699" cy="186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1451375" y="913850"/>
            <a:ext cx="67692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AR" sz="19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Aquí es donde SQL se convierte en superhéroe</a:t>
            </a:r>
            <a:r>
              <a:rPr b="1" lang="es-AR" sz="1900">
                <a:solidFill>
                  <a:srgbClr val="1E1E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s-AR" sz="1900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>
              <a:solidFill>
                <a:srgbClr val="1E1E1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9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una </a:t>
            </a:r>
            <a:r>
              <a:rPr b="1" i="0" lang="es-AR" sz="19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sintaxis sencilla</a:t>
            </a:r>
            <a:r>
              <a:rPr b="0" i="0" lang="es-AR" sz="1900" u="none" cap="none" strike="noStrike">
                <a:solidFill>
                  <a:srgbClr val="1E1E1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de fácil aprendizaje, podremos comunicarnos con nuestra base de datos y operar sobre ella</a:t>
            </a:r>
            <a:endParaRPr b="0" i="0" sz="19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E1E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1560725" y="3048000"/>
            <a:ext cx="679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solidFill>
                  <a:srgbClr val="1E1E1E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pocas palabras: ¡SQL será un gran amigo!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